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1"/>
  </p:notesMasterIdLst>
  <p:sldIdLst>
    <p:sldId id="291" r:id="rId2"/>
    <p:sldId id="256" r:id="rId3"/>
    <p:sldId id="257" r:id="rId4"/>
    <p:sldId id="258" r:id="rId5"/>
    <p:sldId id="260" r:id="rId6"/>
    <p:sldId id="261" r:id="rId7"/>
    <p:sldId id="263" r:id="rId8"/>
    <p:sldId id="265" r:id="rId9"/>
    <p:sldId id="269"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0" d="100"/>
          <a:sy n="70" d="100"/>
        </p:scale>
        <p:origin x="-138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6D490FE-60D0-46DE-80C4-C04E65E59780}" type="datetimeFigureOut">
              <a:rPr lang="ar-SA" smtClean="0"/>
              <a:pPr/>
              <a:t>28/01/1443</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55EF5F5-0C24-4927-838E-8A1D313071B6}" type="slidenum">
              <a:rPr lang="ar-SA" smtClean="0"/>
              <a:pPr/>
              <a:t>‹#›</a:t>
            </a:fld>
            <a:endParaRPr lang="ar-SA"/>
          </a:p>
        </p:txBody>
      </p:sp>
    </p:spTree>
    <p:extLst>
      <p:ext uri="{BB962C8B-B14F-4D97-AF65-F5344CB8AC3E}">
        <p14:creationId xmlns:p14="http://schemas.microsoft.com/office/powerpoint/2010/main" val="337562539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34E2E5B-25D7-48DB-A552-340F20553466}" type="datetimeFigureOut">
              <a:rPr lang="ar-SA" smtClean="0"/>
              <a:pPr/>
              <a:t>28/01/1443</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71258EA-BDA8-4153-8D06-B8EBB5FB7157}"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4E2E5B-25D7-48DB-A552-340F20553466}" type="datetimeFigureOut">
              <a:rPr lang="ar-SA" smtClean="0"/>
              <a:pPr/>
              <a:t>28/01/1443</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71258EA-BDA8-4153-8D06-B8EBB5FB7157}"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4E2E5B-25D7-48DB-A552-340F20553466}" type="datetimeFigureOut">
              <a:rPr lang="ar-SA" smtClean="0"/>
              <a:pPr/>
              <a:t>28/01/1443</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71258EA-BDA8-4153-8D06-B8EBB5FB7157}"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4E2E5B-25D7-48DB-A552-340F20553466}" type="datetimeFigureOut">
              <a:rPr lang="ar-SA" smtClean="0"/>
              <a:pPr/>
              <a:t>28/01/1443</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71258EA-BDA8-4153-8D06-B8EBB5FB7157}" type="slidenum">
              <a:rPr lang="ar-SA" smtClean="0"/>
              <a:pPr/>
              <a:t>‹#›</a:t>
            </a:fld>
            <a:endParaRPr lang="ar-S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34E2E5B-25D7-48DB-A552-340F20553466}" type="datetimeFigureOut">
              <a:rPr lang="ar-SA" smtClean="0"/>
              <a:pPr/>
              <a:t>28/01/1443</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71258EA-BDA8-4153-8D06-B8EBB5FB7157}" type="slidenum">
              <a:rPr lang="ar-SA" smtClean="0"/>
              <a:pPr/>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34E2E5B-25D7-48DB-A552-340F20553466}" type="datetimeFigureOut">
              <a:rPr lang="ar-SA" smtClean="0"/>
              <a:pPr/>
              <a:t>28/01/1443</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371258EA-BDA8-4153-8D06-B8EBB5FB7157}" type="slidenum">
              <a:rPr lang="ar-SA" smtClean="0"/>
              <a:pPr/>
              <a:t>‹#›</a:t>
            </a:fld>
            <a:endParaRPr lang="ar-S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34E2E5B-25D7-48DB-A552-340F20553466}" type="datetimeFigureOut">
              <a:rPr lang="ar-SA" smtClean="0"/>
              <a:pPr/>
              <a:t>28/01/1443</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371258EA-BDA8-4153-8D06-B8EBB5FB7157}"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34E2E5B-25D7-48DB-A552-340F20553466}" type="datetimeFigureOut">
              <a:rPr lang="ar-SA" smtClean="0"/>
              <a:pPr/>
              <a:t>28/01/1443</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371258EA-BDA8-4153-8D06-B8EBB5FB7157}" type="slidenum">
              <a:rPr lang="ar-SA" smtClean="0"/>
              <a:pPr/>
              <a:t>‹#›</a:t>
            </a:fld>
            <a:endParaRPr lang="ar-S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34E2E5B-25D7-48DB-A552-340F20553466}" type="datetimeFigureOut">
              <a:rPr lang="ar-SA" smtClean="0"/>
              <a:pPr/>
              <a:t>28/01/1443</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371258EA-BDA8-4153-8D06-B8EBB5FB7157}"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34E2E5B-25D7-48DB-A552-340F20553466}" type="datetimeFigureOut">
              <a:rPr lang="ar-SA" smtClean="0"/>
              <a:pPr/>
              <a:t>28/01/1443</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371258EA-BDA8-4153-8D06-B8EBB5FB7157}"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34E2E5B-25D7-48DB-A552-340F20553466}" type="datetimeFigureOut">
              <a:rPr lang="ar-SA" smtClean="0"/>
              <a:pPr/>
              <a:t>28/01/1443</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71258EA-BDA8-4153-8D06-B8EBB5FB7157}" type="slidenum">
              <a:rPr lang="ar-SA" smtClean="0"/>
              <a:pPr/>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34E2E5B-25D7-48DB-A552-340F20553466}" type="datetimeFigureOut">
              <a:rPr lang="ar-SA" smtClean="0"/>
              <a:pPr/>
              <a:t>28/01/1443</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71258EA-BDA8-4153-8D06-B8EBB5FB7157}"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endParaRPr lang="ar-IQ" dirty="0" smtClean="0"/>
          </a:p>
          <a:p>
            <a:endParaRPr lang="ar-IQ" dirty="0"/>
          </a:p>
          <a:p>
            <a:endParaRPr lang="ar-IQ" dirty="0" smtClean="0"/>
          </a:p>
          <a:p>
            <a:pPr marL="0" indent="0" algn="ctr">
              <a:buNone/>
            </a:pPr>
            <a:r>
              <a:rPr lang="ar-IQ" sz="4000" dirty="0" smtClean="0">
                <a:cs typeface="+mj-cs"/>
              </a:rPr>
              <a:t>Capillaries</a:t>
            </a:r>
          </a:p>
          <a:p>
            <a:pPr marL="0" indent="0">
              <a:buNone/>
            </a:pPr>
            <a:endParaRPr lang="ar-IQ" dirty="0" smtClean="0"/>
          </a:p>
          <a:p>
            <a:pPr marL="0" indent="0">
              <a:buNone/>
            </a:pPr>
            <a:endParaRPr lang="ar-IQ" dirty="0"/>
          </a:p>
          <a:p>
            <a:pPr marL="0" indent="0" algn="ctr">
              <a:buNone/>
            </a:pPr>
            <a:endParaRPr lang="ar-IQ" dirty="0" smtClean="0"/>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a:p>
        </p:txBody>
      </p:sp>
      <p:sp>
        <p:nvSpPr>
          <p:cNvPr id="2" name="Title 1"/>
          <p:cNvSpPr>
            <a:spLocks noGrp="1"/>
          </p:cNvSpPr>
          <p:nvPr>
            <p:ph type="title"/>
          </p:nvPr>
        </p:nvSpPr>
        <p:spPr>
          <a:xfrm>
            <a:off x="457200" y="274638"/>
            <a:ext cx="8229600" cy="58018"/>
          </a:xfrm>
        </p:spPr>
        <p:txBody>
          <a:bodyPr>
            <a:normAutofit fontScale="90000"/>
          </a:bodyPr>
          <a:lstStyle/>
          <a:p>
            <a:endParaRPr lang="en-US" dirty="0"/>
          </a:p>
        </p:txBody>
      </p:sp>
    </p:spTree>
    <p:extLst>
      <p:ext uri="{BB962C8B-B14F-4D97-AF65-F5344CB8AC3E}">
        <p14:creationId xmlns:p14="http://schemas.microsoft.com/office/powerpoint/2010/main" val="1043749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85729"/>
            <a:ext cx="8172480" cy="500065"/>
          </a:xfrm>
        </p:spPr>
        <p:txBody>
          <a:bodyPr>
            <a:normAutofit fontScale="90000"/>
          </a:bodyPr>
          <a:lstStyle/>
          <a:p>
            <a:pPr algn="l"/>
            <a:r>
              <a:rPr lang="en-US" dirty="0" smtClean="0"/>
              <a:t>Capillaries</a:t>
            </a:r>
            <a:endParaRPr lang="ar-SA" dirty="0"/>
          </a:p>
        </p:txBody>
      </p:sp>
      <p:sp>
        <p:nvSpPr>
          <p:cNvPr id="3" name="عنوان فرعي 2"/>
          <p:cNvSpPr>
            <a:spLocks noGrp="1"/>
          </p:cNvSpPr>
          <p:nvPr>
            <p:ph type="subTitle" idx="1"/>
          </p:nvPr>
        </p:nvSpPr>
        <p:spPr>
          <a:xfrm>
            <a:off x="357158" y="928670"/>
            <a:ext cx="8429684" cy="5572164"/>
          </a:xfrm>
        </p:spPr>
        <p:txBody>
          <a:bodyPr>
            <a:normAutofit/>
          </a:bodyPr>
          <a:lstStyle/>
          <a:p>
            <a:pPr algn="l"/>
            <a:endParaRPr lang="en-US" dirty="0" smtClean="0"/>
          </a:p>
          <a:p>
            <a:pPr algn="just"/>
            <a:r>
              <a:rPr lang="en-US" dirty="0" smtClean="0"/>
              <a:t>_Are very small vessels, their diameter ranges from (4-15)Mm, arising from the terminal end of the arterioles.                                                                </a:t>
            </a:r>
          </a:p>
          <a:p>
            <a:pPr algn="just"/>
            <a:r>
              <a:rPr lang="en-US" dirty="0" smtClean="0"/>
              <a:t>_The wall of a segment of capillarity may be formed by a single endothelial cell.                           </a:t>
            </a:r>
          </a:p>
          <a:p>
            <a:pPr algn="just"/>
            <a:r>
              <a:rPr lang="en-US" dirty="0" smtClean="0"/>
              <a:t>_Only tunica intimae is present ,which typically consist of the endothelium, its basal lamina and an in complete layer of cells surrounding the capillary, the pericytes.                                                </a:t>
            </a:r>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571480"/>
            <a:ext cx="8643998" cy="5929354"/>
          </a:xfrm>
        </p:spPr>
        <p:txBody>
          <a:bodyPr/>
          <a:lstStyle/>
          <a:p>
            <a:pPr algn="just"/>
            <a:endParaRPr lang="en-US" dirty="0" smtClean="0"/>
          </a:p>
          <a:p>
            <a:pPr algn="just"/>
            <a:r>
              <a:rPr lang="en-US" dirty="0" smtClean="0"/>
              <a:t>These pericytes appear to have important roles in repair of blood vessels and connective tissue after injury, these cells have contractile properties and can regulate blood flow in </a:t>
            </a:r>
            <a:r>
              <a:rPr lang="ar-IQ" dirty="0" smtClean="0"/>
              <a:t>     </a:t>
            </a:r>
            <a:r>
              <a:rPr lang="en-US" dirty="0" smtClean="0"/>
              <a:t>capillaries.</a:t>
            </a:r>
            <a:r>
              <a:rPr lang="en-US" dirty="0"/>
              <a:t> </a:t>
            </a:r>
            <a:r>
              <a:rPr lang="en-US" dirty="0" smtClean="0"/>
              <a:t>                                                                    </a:t>
            </a:r>
          </a:p>
          <a:p>
            <a:pPr algn="just">
              <a:buNone/>
            </a:pPr>
            <a:r>
              <a:rPr lang="en-US" dirty="0" smtClean="0"/>
              <a:t>They have the potential to develop in to fibroblasts, smooth muscle cells and may even </a:t>
            </a:r>
            <a:r>
              <a:rPr lang="ar-IQ" dirty="0" smtClean="0"/>
              <a:t>                       </a:t>
            </a:r>
            <a:r>
              <a:rPr lang="en-US" dirty="0" smtClean="0"/>
              <a:t>be </a:t>
            </a:r>
            <a:r>
              <a:rPr lang="en-US" smtClean="0"/>
              <a:t>phagocytic.                                                             </a:t>
            </a:r>
            <a:r>
              <a:rPr lang="ar-IQ" smtClean="0"/>
              <a:t>           </a:t>
            </a:r>
            <a:endParaRPr lang="en-US" dirty="0" smtClean="0"/>
          </a:p>
          <a:p>
            <a:pPr algn="l"/>
            <a:r>
              <a:rPr lang="en-US" dirty="0" smtClean="0"/>
              <a:t> </a:t>
            </a:r>
            <a:endParaRPr lang="ar-SA" dirty="0"/>
          </a:p>
        </p:txBody>
      </p:sp>
      <p:sp>
        <p:nvSpPr>
          <p:cNvPr id="2" name="عنوان 1"/>
          <p:cNvSpPr>
            <a:spLocks noGrp="1"/>
          </p:cNvSpPr>
          <p:nvPr>
            <p:ph type="title"/>
          </p:nvPr>
        </p:nvSpPr>
        <p:spPr>
          <a:xfrm>
            <a:off x="457200" y="274638"/>
            <a:ext cx="8229600" cy="82528"/>
          </a:xfrm>
        </p:spPr>
        <p:txBody>
          <a:bodyPr>
            <a:normAutofit fontScale="90000"/>
          </a:bodyPr>
          <a:lstStyle/>
          <a:p>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1142984"/>
            <a:ext cx="8715436" cy="5429288"/>
          </a:xfrm>
        </p:spPr>
        <p:txBody>
          <a:bodyPr/>
          <a:lstStyle/>
          <a:p>
            <a:pPr algn="just"/>
            <a:endParaRPr lang="en-US" dirty="0" smtClean="0"/>
          </a:p>
          <a:p>
            <a:pPr algn="just"/>
            <a:r>
              <a:rPr lang="en-US" dirty="0" smtClean="0"/>
              <a:t>1-Continouous capillaries (type I):                            </a:t>
            </a:r>
          </a:p>
          <a:p>
            <a:pPr algn="just"/>
            <a:r>
              <a:rPr lang="en-US" dirty="0" smtClean="0"/>
              <a:t>The endothelial cells forms a continuous internal lining without any intercellular or intra cytoplasmic defects, pericytes may be found in a associated with the endothelium of certain </a:t>
            </a:r>
            <a:r>
              <a:rPr lang="ar-IQ" dirty="0" smtClean="0"/>
              <a:t>                          </a:t>
            </a:r>
            <a:r>
              <a:rPr lang="en-US" dirty="0" smtClean="0"/>
              <a:t>continuous capillaries.                                                </a:t>
            </a:r>
          </a:p>
          <a:p>
            <a:pPr algn="l"/>
            <a:r>
              <a:rPr lang="en-US" dirty="0" smtClean="0"/>
              <a:t>Found in muscle,lung,CNS.</a:t>
            </a:r>
          </a:p>
        </p:txBody>
      </p:sp>
      <p:sp>
        <p:nvSpPr>
          <p:cNvPr id="2" name="عنوان 1"/>
          <p:cNvSpPr>
            <a:spLocks noGrp="1"/>
          </p:cNvSpPr>
          <p:nvPr>
            <p:ph type="title"/>
          </p:nvPr>
        </p:nvSpPr>
        <p:spPr>
          <a:xfrm>
            <a:off x="457200" y="274638"/>
            <a:ext cx="8229600" cy="725470"/>
          </a:xfrm>
        </p:spPr>
        <p:txBody>
          <a:bodyPr>
            <a:normAutofit/>
          </a:bodyPr>
          <a:lstStyle/>
          <a:p>
            <a:pPr algn="l"/>
            <a:r>
              <a:rPr lang="en-US" dirty="0" smtClean="0"/>
              <a:t>Classification of Capillaries</a:t>
            </a: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capillary-3"/>
          <p:cNvPicPr>
            <a:picLocks noChangeAspect="1" noChangeArrowheads="1"/>
          </p:cNvPicPr>
          <p:nvPr/>
        </p:nvPicPr>
        <p:blipFill>
          <a:blip r:embed="rId2"/>
          <a:srcRect/>
          <a:stretch>
            <a:fillRect/>
          </a:stretch>
        </p:blipFill>
        <p:spPr bwMode="auto">
          <a:xfrm>
            <a:off x="755650" y="692150"/>
            <a:ext cx="7632700" cy="561657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428604"/>
            <a:ext cx="8643998" cy="6215106"/>
          </a:xfrm>
        </p:spPr>
        <p:txBody>
          <a:bodyPr>
            <a:normAutofit/>
          </a:bodyPr>
          <a:lstStyle/>
          <a:p>
            <a:pPr algn="l"/>
            <a:r>
              <a:rPr lang="en-US" dirty="0" smtClean="0"/>
              <a:t>2-Fenestrated Capillaries (type II):</a:t>
            </a:r>
          </a:p>
          <a:p>
            <a:pPr algn="l"/>
            <a:r>
              <a:rPr lang="en-US" dirty="0" smtClean="0"/>
              <a:t>The endothelial cells are pierced by pores, which provide channels across the capillary wall.</a:t>
            </a:r>
          </a:p>
          <a:p>
            <a:pPr algn="l"/>
            <a:r>
              <a:rPr lang="en-US" dirty="0" smtClean="0"/>
              <a:t>Found in GIT mucosa, endocrine glands and in the renal (glomeruli).</a:t>
            </a:r>
          </a:p>
          <a:p>
            <a:pPr algn="l"/>
            <a:r>
              <a:rPr lang="en-US" dirty="0" smtClean="0"/>
              <a:t>3-Discontinuous capillaries (Sinusoid):</a:t>
            </a:r>
          </a:p>
          <a:p>
            <a:pPr algn="just"/>
            <a:r>
              <a:rPr lang="en-US" dirty="0" smtClean="0"/>
              <a:t>Are larger and more irregularly shaped than other capillaries, they are thin walled blood vessels lined by endothelial cells and specialized phagocytic cells, found in liver,spleen,bon marrow. usually wide gabs are present between the endothelial cells that permit leakage of material in to and out of these vessels.                  </a:t>
            </a:r>
          </a:p>
        </p:txBody>
      </p:sp>
      <p:sp>
        <p:nvSpPr>
          <p:cNvPr id="2" name="عنوان 1"/>
          <p:cNvSpPr>
            <a:spLocks noGrp="1"/>
          </p:cNvSpPr>
          <p:nvPr>
            <p:ph type="title"/>
          </p:nvPr>
        </p:nvSpPr>
        <p:spPr>
          <a:xfrm>
            <a:off x="457200" y="274638"/>
            <a:ext cx="8229600" cy="82528"/>
          </a:xfrm>
        </p:spPr>
        <p:txBody>
          <a:bodyPr>
            <a:normAutofit fontScale="90000"/>
          </a:bodyPr>
          <a:lstStyle/>
          <a:p>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capillary-2"/>
          <p:cNvPicPr>
            <a:picLocks noChangeAspect="1" noChangeArrowheads="1"/>
          </p:cNvPicPr>
          <p:nvPr/>
        </p:nvPicPr>
        <p:blipFill>
          <a:blip r:embed="rId2"/>
          <a:srcRect/>
          <a:stretch>
            <a:fillRect/>
          </a:stretch>
        </p:blipFill>
        <p:spPr bwMode="auto">
          <a:xfrm>
            <a:off x="755650" y="765175"/>
            <a:ext cx="7488238" cy="547211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capillary-1"/>
          <p:cNvPicPr>
            <a:picLocks noChangeAspect="1" noChangeArrowheads="1"/>
          </p:cNvPicPr>
          <p:nvPr/>
        </p:nvPicPr>
        <p:blipFill>
          <a:blip r:embed="rId2"/>
          <a:srcRect/>
          <a:stretch>
            <a:fillRect/>
          </a:stretch>
        </p:blipFill>
        <p:spPr bwMode="auto">
          <a:xfrm>
            <a:off x="900113" y="692150"/>
            <a:ext cx="7272337" cy="561657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mxxg-1 副本"/>
          <p:cNvPicPr>
            <a:picLocks noChangeAspect="1" noChangeArrowheads="1"/>
          </p:cNvPicPr>
          <p:nvPr/>
        </p:nvPicPr>
        <p:blipFill>
          <a:blip r:embed="rId2"/>
          <a:srcRect/>
          <a:stretch>
            <a:fillRect/>
          </a:stretch>
        </p:blipFill>
        <p:spPr bwMode="auto">
          <a:xfrm>
            <a:off x="3048000" y="228600"/>
            <a:ext cx="5867400" cy="6248400"/>
          </a:xfrm>
          <a:prstGeom prst="rect">
            <a:avLst/>
          </a:prstGeom>
          <a:noFill/>
        </p:spPr>
      </p:pic>
      <p:sp>
        <p:nvSpPr>
          <p:cNvPr id="47107" name="Text Box 3"/>
          <p:cNvSpPr txBox="1">
            <a:spLocks noChangeArrowheads="1"/>
          </p:cNvSpPr>
          <p:nvPr/>
        </p:nvSpPr>
        <p:spPr bwMode="auto">
          <a:xfrm>
            <a:off x="381000" y="2667000"/>
            <a:ext cx="2362200" cy="1004888"/>
          </a:xfrm>
          <a:prstGeom prst="rect">
            <a:avLst/>
          </a:prstGeom>
          <a:noFill/>
          <a:ln w="9525">
            <a:noFill/>
            <a:miter lim="800000"/>
            <a:headEnd/>
            <a:tailEnd/>
          </a:ln>
          <a:effectLst/>
        </p:spPr>
        <p:txBody>
          <a:bodyPr>
            <a:spAutoFit/>
          </a:bodyPr>
          <a:lstStyle/>
          <a:p>
            <a:pPr eaLnBrk="1" hangingPunct="1">
              <a:spcBef>
                <a:spcPct val="50000"/>
              </a:spcBef>
            </a:pPr>
            <a:r>
              <a:rPr lang="en-US" altLang="zh-CN" b="1"/>
              <a:t>continuous  cap.</a:t>
            </a:r>
          </a:p>
          <a:p>
            <a:pPr>
              <a:spcBef>
                <a:spcPct val="50000"/>
              </a:spcBef>
            </a:pPr>
            <a:endParaRPr lang="en-US" altLang="zh-CN"/>
          </a:p>
        </p:txBody>
      </p:sp>
      <p:sp>
        <p:nvSpPr>
          <p:cNvPr id="47108" name="Line 4"/>
          <p:cNvSpPr>
            <a:spLocks noChangeShapeType="1"/>
          </p:cNvSpPr>
          <p:nvPr/>
        </p:nvSpPr>
        <p:spPr bwMode="auto">
          <a:xfrm>
            <a:off x="2362200" y="2971800"/>
            <a:ext cx="990600" cy="228600"/>
          </a:xfrm>
          <a:prstGeom prst="line">
            <a:avLst/>
          </a:prstGeom>
          <a:noFill/>
          <a:ln w="9525">
            <a:solidFill>
              <a:schemeClr val="tx1"/>
            </a:solidFill>
            <a:round/>
            <a:headEnd/>
            <a:tailEnd/>
          </a:ln>
          <a:effectLst/>
        </p:spPr>
        <p:txBody>
          <a:bodyPr/>
          <a:lstStyle/>
          <a:p>
            <a:endParaRPr lang="ar-SA"/>
          </a:p>
        </p:txBody>
      </p:sp>
      <p:sp>
        <p:nvSpPr>
          <p:cNvPr id="47109" name="Text Box 5"/>
          <p:cNvSpPr txBox="1">
            <a:spLocks noChangeArrowheads="1"/>
          </p:cNvSpPr>
          <p:nvPr/>
        </p:nvSpPr>
        <p:spPr bwMode="auto">
          <a:xfrm>
            <a:off x="457200" y="3962400"/>
            <a:ext cx="2438400" cy="457200"/>
          </a:xfrm>
          <a:prstGeom prst="rect">
            <a:avLst/>
          </a:prstGeom>
          <a:noFill/>
          <a:ln w="9525">
            <a:noFill/>
            <a:miter lim="800000"/>
            <a:headEnd/>
            <a:tailEnd/>
          </a:ln>
          <a:effectLst/>
        </p:spPr>
        <p:txBody>
          <a:bodyPr>
            <a:spAutoFit/>
          </a:bodyPr>
          <a:lstStyle/>
          <a:p>
            <a:pPr>
              <a:spcBef>
                <a:spcPct val="50000"/>
              </a:spcBef>
            </a:pPr>
            <a:r>
              <a:rPr lang="en-US" altLang="zh-CN" b="1"/>
              <a:t>fenestrated cap.</a:t>
            </a:r>
          </a:p>
        </p:txBody>
      </p:sp>
      <p:sp>
        <p:nvSpPr>
          <p:cNvPr id="47110" name="Line 6"/>
          <p:cNvSpPr>
            <a:spLocks noChangeShapeType="1"/>
          </p:cNvSpPr>
          <p:nvPr/>
        </p:nvSpPr>
        <p:spPr bwMode="auto">
          <a:xfrm>
            <a:off x="2819400" y="4267200"/>
            <a:ext cx="304800" cy="0"/>
          </a:xfrm>
          <a:prstGeom prst="line">
            <a:avLst/>
          </a:prstGeom>
          <a:noFill/>
          <a:ln w="9525">
            <a:solidFill>
              <a:schemeClr val="tx1"/>
            </a:solidFill>
            <a:round/>
            <a:headEnd/>
            <a:tailEnd/>
          </a:ln>
          <a:effectLst/>
        </p:spPr>
        <p:txBody>
          <a:bodyPr/>
          <a:lstStyle/>
          <a:p>
            <a:endParaRPr lang="ar-SA"/>
          </a:p>
        </p:txBody>
      </p:sp>
      <p:sp>
        <p:nvSpPr>
          <p:cNvPr id="47111" name="Text Box 7"/>
          <p:cNvSpPr txBox="1">
            <a:spLocks noChangeArrowheads="1"/>
          </p:cNvSpPr>
          <p:nvPr/>
        </p:nvSpPr>
        <p:spPr bwMode="auto">
          <a:xfrm>
            <a:off x="533400" y="5257800"/>
            <a:ext cx="2133600" cy="457200"/>
          </a:xfrm>
          <a:prstGeom prst="rect">
            <a:avLst/>
          </a:prstGeom>
          <a:noFill/>
          <a:ln w="9525">
            <a:noFill/>
            <a:miter lim="800000"/>
            <a:headEnd/>
            <a:tailEnd/>
          </a:ln>
          <a:effectLst/>
        </p:spPr>
        <p:txBody>
          <a:bodyPr>
            <a:spAutoFit/>
          </a:bodyPr>
          <a:lstStyle/>
          <a:p>
            <a:pPr>
              <a:spcBef>
                <a:spcPct val="50000"/>
              </a:spcBef>
            </a:pPr>
            <a:r>
              <a:rPr lang="en-US" altLang="zh-CN" b="1"/>
              <a:t>sinusoid</a:t>
            </a:r>
          </a:p>
        </p:txBody>
      </p:sp>
      <p:sp>
        <p:nvSpPr>
          <p:cNvPr id="47112" name="Line 8"/>
          <p:cNvSpPr>
            <a:spLocks noChangeShapeType="1"/>
          </p:cNvSpPr>
          <p:nvPr/>
        </p:nvSpPr>
        <p:spPr bwMode="auto">
          <a:xfrm flipV="1">
            <a:off x="1905000" y="5334000"/>
            <a:ext cx="1066800" cy="228600"/>
          </a:xfrm>
          <a:prstGeom prst="line">
            <a:avLst/>
          </a:prstGeom>
          <a:noFill/>
          <a:ln w="9525">
            <a:solidFill>
              <a:schemeClr val="tx1"/>
            </a:solidFill>
            <a:round/>
            <a:headEnd/>
            <a:tailEnd/>
          </a:ln>
          <a:effectLst/>
        </p:spPr>
        <p:txBody>
          <a:bodyPr/>
          <a:lstStyle/>
          <a:p>
            <a:endParaRPr lang="ar-SA"/>
          </a:p>
        </p:txBody>
      </p:sp>
      <p:sp>
        <p:nvSpPr>
          <p:cNvPr id="47113" name="Text Box 9"/>
          <p:cNvSpPr txBox="1">
            <a:spLocks noChangeArrowheads="1"/>
          </p:cNvSpPr>
          <p:nvPr/>
        </p:nvSpPr>
        <p:spPr bwMode="auto">
          <a:xfrm>
            <a:off x="381000" y="609600"/>
            <a:ext cx="4343400" cy="1373188"/>
          </a:xfrm>
          <a:prstGeom prst="rect">
            <a:avLst/>
          </a:prstGeom>
          <a:noFill/>
          <a:ln w="9525">
            <a:noFill/>
            <a:miter lim="800000"/>
            <a:headEnd/>
            <a:tailEnd/>
          </a:ln>
          <a:effectLst/>
        </p:spPr>
        <p:txBody>
          <a:bodyPr>
            <a:spAutoFit/>
          </a:bodyPr>
          <a:lstStyle/>
          <a:p>
            <a:pPr>
              <a:spcBef>
                <a:spcPct val="50000"/>
              </a:spcBef>
            </a:pPr>
            <a:r>
              <a:rPr lang="en-US" altLang="zh-CN" sz="2800" b="1"/>
              <a:t>Classifications     and ultrastrutural  feature </a:t>
            </a:r>
            <a:br>
              <a:rPr lang="en-US" altLang="zh-CN" sz="2800" b="1"/>
            </a:br>
            <a:r>
              <a:rPr lang="en-US" altLang="zh-CN" sz="2800" b="1"/>
              <a:t>of Cap.</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443</TotalTime>
  <Words>271</Words>
  <Application>Microsoft Office PowerPoint</Application>
  <PresentationFormat>On-screen Show (4:3)</PresentationFormat>
  <Paragraphs>48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PowerPoint Presentation</vt:lpstr>
      <vt:lpstr>Capillaries</vt:lpstr>
      <vt:lpstr>PowerPoint Presentation</vt:lpstr>
      <vt:lpstr>Classification of Capillaries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Capillaries</dc:title>
  <dc:creator>faten</dc:creator>
  <cp:lastModifiedBy>Maher Fattouh</cp:lastModifiedBy>
  <cp:revision>60</cp:revision>
  <dcterms:created xsi:type="dcterms:W3CDTF">2014-10-09T17:52:47Z</dcterms:created>
  <dcterms:modified xsi:type="dcterms:W3CDTF">2021-09-05T20:40:55Z</dcterms:modified>
</cp:coreProperties>
</file>